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6575" cy="10017125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1F9"/>
    <a:srgbClr val="0000FF"/>
    <a:srgbClr val="0033CC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สไตล์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0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21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085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085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3980BCD5-C829-4B00-8B99-F092C42BC85E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658" y="4758135"/>
            <a:ext cx="5509260" cy="4507706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4530"/>
            <a:ext cx="2984183" cy="50085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0799" y="9514530"/>
            <a:ext cx="2984183" cy="50085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6975" cy="3756025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25/11/64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5976664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969833"/>
              </p:ext>
            </p:extLst>
          </p:nvPr>
        </p:nvGraphicFramePr>
        <p:xfrm>
          <a:off x="143000" y="2393502"/>
          <a:ext cx="3996952" cy="2345335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3996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0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ตรวจสอบรายการที่ดินและสิ่งปลูกสร้าง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พฤศจิกายน – ธันวาคม 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0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ประกาศราคาประเมินทุนทรัพย์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มกราคม 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0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แจ้งการประเมินภาษี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มกราคม – กุมภาพันธ์ 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0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ชำระภาษี    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ภายใน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เมษายน 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0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ผ่อนชำระภาษี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เมษายน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– มิถุนายน 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07">
                <a:tc>
                  <a:txBody>
                    <a:bodyPr/>
                    <a:lstStyle/>
                    <a:p>
                      <a:pPr algn="l"/>
                      <a:r>
                        <a:rPr lang="th-TH" sz="1500" dirty="0">
                          <a:solidFill>
                            <a:schemeClr val="tx1"/>
                          </a:solidFill>
                        </a:rPr>
                        <a:t>ฐานภาษี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h-TH" sz="1500" baseline="0" dirty="0">
                          <a:solidFill>
                            <a:schemeClr val="tx1"/>
                          </a:solidFill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341254"/>
              </p:ext>
            </p:extLst>
          </p:nvPr>
        </p:nvGraphicFramePr>
        <p:xfrm>
          <a:off x="142451" y="4797152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1547664" y="6403958"/>
            <a:ext cx="6317139" cy="481426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งานจัดเก็บรายได้ </a:t>
            </a:r>
            <a:r>
              <a:rPr lang="th-TH" sz="2500" b="1" spc="52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อบต</a:t>
            </a:r>
            <a:r>
              <a:rPr lang="en-US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ปาก</a:t>
            </a:r>
            <a:r>
              <a:rPr lang="th-TH" sz="2500" b="1" spc="52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ฉลุย</a:t>
            </a:r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โทร 0</a:t>
            </a:r>
            <a:r>
              <a:rPr lang="en-US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77-483090</a:t>
            </a:r>
            <a:endParaRPr lang="th-TH" sz="25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180280" y="57382"/>
            <a:ext cx="5632080" cy="635314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 องค์การบริหารส่วนตำบลปาก</a:t>
            </a:r>
            <a:r>
              <a:rPr lang="th-TH" sz="3500" b="1" spc="52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ฉลุย</a:t>
            </a:r>
            <a:endParaRPr lang="th-TH" sz="35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187624" y="620688"/>
            <a:ext cx="7740352" cy="866147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ภาษีที่ดินและสิ่งปลูกสร้างและภาษีป้าย</a:t>
            </a:r>
          </a:p>
          <a:p>
            <a:pPr algn="ctr"/>
            <a:endParaRPr lang="th-TH" sz="25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5436096" y="1196752"/>
            <a:ext cx="2304256" cy="40011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5769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ภาษีป้าย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54F306E6-3886-4DEC-A177-E3CE431BC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6" y="66138"/>
            <a:ext cx="1233024" cy="1130614"/>
          </a:xfrm>
          <a:prstGeom prst="rect">
            <a:avLst/>
          </a:prstGeom>
        </p:spPr>
      </p:pic>
      <p:graphicFrame>
        <p:nvGraphicFramePr>
          <p:cNvPr id="19" name="ตาราง 20">
            <a:extLst>
              <a:ext uri="{FF2B5EF4-FFF2-40B4-BE49-F238E27FC236}">
                <a16:creationId xmlns:a16="http://schemas.microsoft.com/office/drawing/2014/main" id="{4BDAC6F1-726A-4176-B247-937C9E107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88462"/>
              </p:ext>
            </p:extLst>
          </p:nvPr>
        </p:nvGraphicFramePr>
        <p:xfrm>
          <a:off x="4716016" y="4761696"/>
          <a:ext cx="4176464" cy="1691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133420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1"/>
                          </a:solidFill>
                        </a:rPr>
                        <a:t>ยื่นแบบ 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1"/>
                          </a:solidFill>
                        </a:rPr>
                        <a:t>มกราคม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</a:rPr>
                        <a:t> – มีนาคม 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270407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/>
                        <a:t>ชำระภาษี  </a:t>
                      </a:r>
                      <a:r>
                        <a:rPr lang="en-US" sz="1500" b="1" dirty="0"/>
                        <a:t>: </a:t>
                      </a:r>
                      <a:r>
                        <a:rPr lang="th-TH" sz="1500" b="1" dirty="0"/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4364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/>
                        <a:t>ค่าปรับ     </a:t>
                      </a:r>
                      <a:r>
                        <a:rPr lang="en-US" sz="1500" b="1" dirty="0"/>
                        <a:t>: </a:t>
                      </a:r>
                      <a:r>
                        <a:rPr lang="th-TH" sz="1500" b="1" dirty="0"/>
                        <a:t>ไม่มายื่นแบบตามกำหนด ปรับ 5,000</a:t>
                      </a:r>
                      <a:r>
                        <a:rPr lang="th-TH" sz="1500" b="1" baseline="0" dirty="0"/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797886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/>
                        <a:t>เงินเพิ่ม    </a:t>
                      </a:r>
                      <a:r>
                        <a:rPr lang="en-US" sz="1500" b="1" dirty="0"/>
                        <a:t>: </a:t>
                      </a:r>
                      <a:r>
                        <a:rPr lang="th-TH" sz="1500" b="1" dirty="0"/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/>
                        <a:t> 2%</a:t>
                      </a:r>
                      <a:r>
                        <a:rPr lang="en-US" sz="1500" b="1" baseline="0" dirty="0"/>
                        <a:t> </a:t>
                      </a:r>
                      <a:r>
                        <a:rPr lang="th-TH" sz="1500" b="1" baseline="0" dirty="0"/>
                        <a:t>ของค่าภาษี ต่อเดือน</a:t>
                      </a:r>
                      <a:endParaRPr lang="th-TH" sz="1500" b="1" baseline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3497564874"/>
                  </a:ext>
                </a:extLst>
              </a:tr>
            </a:tbl>
          </a:graphicData>
        </a:graphic>
      </p:graphicFrame>
      <p:sp>
        <p:nvSpPr>
          <p:cNvPr id="24" name="สี่เหลี่ยมผืนผ้า 23">
            <a:extLst>
              <a:ext uri="{FF2B5EF4-FFF2-40B4-BE49-F238E27FC236}">
                <a16:creationId xmlns:a16="http://schemas.microsoft.com/office/drawing/2014/main" id="{5DD34178-DC4B-4FAA-A809-0CCAA3142D7B}"/>
              </a:ext>
            </a:extLst>
          </p:cNvPr>
          <p:cNvSpPr/>
          <p:nvPr/>
        </p:nvSpPr>
        <p:spPr>
          <a:xfrm>
            <a:off x="755576" y="1268760"/>
            <a:ext cx="2808312" cy="40011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ภาษีที่ดินและสิ่งปลูกสร้าง</a:t>
            </a:r>
          </a:p>
        </p:txBody>
      </p:sp>
      <p:sp>
        <p:nvSpPr>
          <p:cNvPr id="27" name="สี่เหลี่ยมผืนผ้า 26">
            <a:extLst>
              <a:ext uri="{FF2B5EF4-FFF2-40B4-BE49-F238E27FC236}">
                <a16:creationId xmlns:a16="http://schemas.microsoft.com/office/drawing/2014/main" id="{43297EF0-001E-4B42-A357-41F8D3F5FB37}"/>
              </a:ext>
            </a:extLst>
          </p:cNvPr>
          <p:cNvSpPr/>
          <p:nvPr/>
        </p:nvSpPr>
        <p:spPr>
          <a:xfrm>
            <a:off x="118368" y="1740023"/>
            <a:ext cx="4021584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5769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ผู้เสียภาษี 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en-US" sz="1600" b="1" baseline="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b="1" baseline="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เจ้าของที่ดิน/เจ้าของสิ่งปลูกสร้าง  ผู้ครอบครองทรัพย์สิน </a:t>
            </a:r>
          </a:p>
          <a:p>
            <a:pPr marL="0" marR="0" lvl="0" indent="0" algn="ctr" defTabSz="95769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="1" baseline="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หรือผู้ที่ทำประโยชน์ในทรัพย์สินของรัฐ (ที่ดิน/สิ่งปลูกสร้าง)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9" name="ตาราง 29">
            <a:extLst>
              <a:ext uri="{FF2B5EF4-FFF2-40B4-BE49-F238E27FC236}">
                <a16:creationId xmlns:a16="http://schemas.microsoft.com/office/drawing/2014/main" id="{5B2C2ADC-CFD1-4A61-9312-9032287A8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95162"/>
              </p:ext>
            </p:extLst>
          </p:nvPr>
        </p:nvGraphicFramePr>
        <p:xfrm>
          <a:off x="4294832" y="2123399"/>
          <a:ext cx="4813672" cy="25807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813672">
                  <a:extLst>
                    <a:ext uri="{9D8B030D-6E8A-4147-A177-3AD203B41FA5}">
                      <a16:colId xmlns:a16="http://schemas.microsoft.com/office/drawing/2014/main" val="4211940164"/>
                    </a:ext>
                  </a:extLst>
                </a:gridCol>
              </a:tblGrid>
              <a:tr h="358531">
                <a:tc>
                  <a:txBody>
                    <a:bodyPr/>
                    <a:lstStyle/>
                    <a:p>
                      <a:pPr algn="ctr"/>
                      <a:r>
                        <a:rPr lang="th-TH" sz="1800" u="sng" dirty="0">
                          <a:solidFill>
                            <a:schemeClr val="tx1"/>
                          </a:solidFill>
                        </a:rPr>
                        <a:t>อัตราภาษีป้าย  </a:t>
                      </a:r>
                      <a:endParaRPr lang="th-TH" sz="18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889929"/>
                  </a:ext>
                </a:extLst>
              </a:tr>
              <a:tr h="568958">
                <a:tc>
                  <a:txBody>
                    <a:bodyPr/>
                    <a:lstStyle/>
                    <a:p>
                      <a:r>
                        <a:rPr lang="th-TH" sz="1500" b="1" dirty="0"/>
                        <a:t>ประเภท 1 อักษรไทยล้วน</a:t>
                      </a:r>
                      <a:r>
                        <a:rPr lang="en-US" sz="1500" b="1" dirty="0"/>
                        <a:t> :</a:t>
                      </a:r>
                      <a:r>
                        <a:rPr lang="th-TH" sz="1500" b="1" dirty="0"/>
                        <a:t> (ก) ข้อความเคลื่อนที่เปลี่ยนได้ 10 บาท/500 ตร.ซม.</a:t>
                      </a:r>
                    </a:p>
                    <a:p>
                      <a:r>
                        <a:rPr lang="th-TH" sz="1500" b="1" dirty="0"/>
                        <a:t>                                  (ข) ข้อความไม่เคลื่อนที่/เปลี่ยนไม่ได้ 5 บาท/500 ตร.ซม.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411572"/>
                  </a:ext>
                </a:extLst>
              </a:tr>
              <a:tr h="807888">
                <a:tc>
                  <a:txBody>
                    <a:bodyPr/>
                    <a:lstStyle/>
                    <a:p>
                      <a:r>
                        <a:rPr lang="th-TH" sz="1500" b="1" dirty="0"/>
                        <a:t>ประเภท 2 อักษรไทยปนกับต่างประเทศ/ภาพ/เครื่องหมายอื่น </a:t>
                      </a:r>
                      <a:r>
                        <a:rPr lang="en-US" sz="1500" b="1" dirty="0"/>
                        <a:t>:</a:t>
                      </a:r>
                    </a:p>
                    <a:p>
                      <a:r>
                        <a:rPr lang="en-US" sz="1500" b="1" dirty="0"/>
                        <a:t>                                 </a:t>
                      </a:r>
                      <a:r>
                        <a:rPr lang="th-TH" sz="1500" b="1" dirty="0"/>
                        <a:t>(ก) ข้อความเคลื่อนที่เปลี่ยนได้ 52 บาท/500 ตร.ซม.</a:t>
                      </a:r>
                    </a:p>
                    <a:p>
                      <a:r>
                        <a:rPr lang="th-TH" sz="1500" b="1" dirty="0"/>
                        <a:t>                                 (ข) ข้อความไม่เคลื่อนที่/เปลี่ยนไม่ได้ 26 บาท/500 ตร.ซม.                               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568350"/>
                  </a:ext>
                </a:extLst>
              </a:tr>
              <a:tr h="838097">
                <a:tc>
                  <a:txBody>
                    <a:bodyPr/>
                    <a:lstStyle/>
                    <a:p>
                      <a:r>
                        <a:rPr lang="th-TH" sz="1500" b="1" dirty="0"/>
                        <a:t>ประเภท 3 ไม่มีอักษรไทย/อักษรไทยอยู่ใต้/ต่ำกว่าต่างประเทศ </a:t>
                      </a:r>
                      <a:r>
                        <a:rPr lang="en-US" sz="1500" b="1" dirty="0"/>
                        <a:t>:</a:t>
                      </a:r>
                      <a:endParaRPr lang="th-TH" sz="1500" b="1" dirty="0"/>
                    </a:p>
                    <a:p>
                      <a:r>
                        <a:rPr lang="th-TH" sz="1500" b="1" dirty="0"/>
                        <a:t>                                 (ก) ข้อความเคลื่อนที่เปลี่ยนได้ 52 บาท/500 ตร.ซม.</a:t>
                      </a:r>
                    </a:p>
                    <a:p>
                      <a:r>
                        <a:rPr lang="th-TH" sz="1500" b="1" dirty="0"/>
                        <a:t>                                 (ข) ข้อความไม่เคลื่อนที่/เปลี่ยนไม่ได้ 50 บาท/500 ตร.ซม.</a:t>
                      </a:r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604971"/>
                  </a:ext>
                </a:extLst>
              </a:tr>
            </a:tbl>
          </a:graphicData>
        </a:graphic>
      </p:graphicFrame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DC4B5287-DE7F-4ED1-8592-363D2C80A175}"/>
              </a:ext>
            </a:extLst>
          </p:cNvPr>
          <p:cNvSpPr/>
          <p:nvPr/>
        </p:nvSpPr>
        <p:spPr>
          <a:xfrm>
            <a:off x="4654872" y="1722294"/>
            <a:ext cx="4021584" cy="33855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ผู้เสียภาษี </a:t>
            </a:r>
            <a:r>
              <a:rPr lang="en-US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เจ้าของหรือผู้ครอบครองป้าย</a:t>
            </a:r>
          </a:p>
        </p:txBody>
      </p:sp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391</Words>
  <Application>Microsoft Office PowerPoint</Application>
  <PresentationFormat>นำเสนอทางหน้าจอ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User</cp:lastModifiedBy>
  <cp:revision>118</cp:revision>
  <cp:lastPrinted>2021-11-24T04:17:54Z</cp:lastPrinted>
  <dcterms:created xsi:type="dcterms:W3CDTF">2020-10-22T06:21:09Z</dcterms:created>
  <dcterms:modified xsi:type="dcterms:W3CDTF">2021-11-25T04:11:43Z</dcterms:modified>
</cp:coreProperties>
</file>